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685" r:id="rId2"/>
    <p:sldId id="745" r:id="rId3"/>
    <p:sldId id="624" r:id="rId4"/>
    <p:sldId id="743" r:id="rId5"/>
    <p:sldId id="744" r:id="rId6"/>
    <p:sldId id="740" r:id="rId7"/>
    <p:sldId id="718" r:id="rId8"/>
    <p:sldId id="719" r:id="rId9"/>
    <p:sldId id="720" r:id="rId10"/>
    <p:sldId id="721" r:id="rId11"/>
    <p:sldId id="734" r:id="rId12"/>
    <p:sldId id="735" r:id="rId13"/>
    <p:sldId id="736" r:id="rId14"/>
    <p:sldId id="737" r:id="rId15"/>
    <p:sldId id="738" r:id="rId16"/>
    <p:sldId id="739" r:id="rId17"/>
    <p:sldId id="722" r:id="rId18"/>
    <p:sldId id="741" r:id="rId19"/>
    <p:sldId id="742" r:id="rId20"/>
    <p:sldId id="6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3987" autoAdjust="0"/>
  </p:normalViewPr>
  <p:slideViewPr>
    <p:cSldViewPr snapToGrid="0">
      <p:cViewPr varScale="1">
        <p:scale>
          <a:sx n="115" d="100"/>
          <a:sy n="115" d="100"/>
        </p:scale>
        <p:origin x="1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F579B-261D-4A1C-A4E0-F483BA8B8E3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A7EE3-5067-4BB5-9C08-5F1EC27D5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BE8A-BB59-E34D-FFB1-08610B04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84440-FCDB-2D19-E665-BB9AA8076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A8D08-C646-A239-EECD-C7DAC21C8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sz="1000" dirty="0"/>
              <a:t>HVBMS NXP Tutorials can be found for download from: https://mcmasteru365.sharepoint.com/:u:/r/sites/BatteryWorkforceChallenge-StudentsandManagers-SW2BMSSoftware/Shared%20Documents/SW2%20BMS%20Software/Resources/Archived%20Tutorials/Setting%20Up%20NXP/Tutorial%20-%20HVBMS%20NXP%201.zip?csf=1&amp;web=1&amp;e=RvlWkP</a:t>
            </a:r>
            <a:br>
              <a:rPr lang="en-CA" sz="1000" dirty="0"/>
            </a:br>
            <a:br>
              <a:rPr lang="en-CA" sz="1000" dirty="0"/>
            </a:br>
            <a:r>
              <a:rPr lang="en-CA" sz="1000" dirty="0"/>
              <a:t>This presentation is completed based on “</a:t>
            </a:r>
            <a:r>
              <a:rPr lang="en-US" sz="1000" dirty="0"/>
              <a:t>Step 1 - Model_Based_Design_Toolbox_S32K3xx_Series_Quick_Start_Guide.pdf</a:t>
            </a:r>
            <a:r>
              <a:rPr lang="en-CA" sz="1000" dirty="0"/>
              <a:t>” file, which can be found from </a:t>
            </a:r>
            <a:r>
              <a:rPr lang="en-US" sz="1000" dirty="0"/>
              <a:t>Tutorial - HVBMS NXP 1 &gt; S32K - Model Based Design </a:t>
            </a:r>
            <a:r>
              <a:rPr lang="en-US" sz="1000" dirty="0" err="1"/>
              <a:t>ToolBox</a:t>
            </a:r>
            <a:r>
              <a:rPr lang="en-US" sz="1000" dirty="0"/>
              <a:t> after downloading the above .zip file.</a:t>
            </a:r>
            <a:br>
              <a:rPr lang="en-CA" sz="1000" dirty="0"/>
            </a:br>
            <a:br>
              <a:rPr lang="en-CA" sz="1000" dirty="0"/>
            </a:br>
            <a:endParaRPr lang="en-CA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6216-F49D-7861-2BD3-55B0D2639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1621C-3EA7-C342-A130-13C6D43C8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00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57758-E1F8-F7AB-8EFC-56112C52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6D682-43CD-AC8C-C350-5DBFBBAB9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EE433-F42C-A72B-2C67-2E9A1F31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69DC-03FC-702A-6894-06397E4C3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A7EE3-5067-4BB5-9C08-5F1EC27D5B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A7EE3-5067-4BB5-9C08-5F1EC27D5B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2" y="13252"/>
            <a:ext cx="11580449" cy="6844749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 hasCustomPrompt="1"/>
          </p:nvPr>
        </p:nvSpPr>
        <p:spPr>
          <a:xfrm>
            <a:off x="2183625" y="489227"/>
            <a:ext cx="434109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Short Course Header Title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2183624" y="3100805"/>
            <a:ext cx="4073237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F7A3D-B6AA-9746-AAA6-BC1862049942}"/>
              </a:ext>
            </a:extLst>
          </p:cNvPr>
          <p:cNvSpPr/>
          <p:nvPr userDrawn="1"/>
        </p:nvSpPr>
        <p:spPr>
          <a:xfrm>
            <a:off x="9058449" y="5902679"/>
            <a:ext cx="3081825" cy="570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461" y="4407135"/>
            <a:ext cx="1819563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r>
              <a:rPr lang="en-US">
                <a:solidFill>
                  <a:schemeClr val="tx1"/>
                </a:solidFill>
              </a:rPr>
              <a:t>Course/ Series    ID Number/ Topic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ADC893D-5DAE-2740-823E-5532F759CA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pic>
        <p:nvPicPr>
          <p:cNvPr id="26" name="Brighter World Logo" descr="Brighter World Logo">
            <a:extLst>
              <a:ext uri="{FF2B5EF4-FFF2-40B4-BE49-F238E27FC236}">
                <a16:creationId xmlns:a16="http://schemas.microsoft.com/office/drawing/2014/main" id="{C4BBA8B8-CC05-2842-859F-3CD382D88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cxnSp>
        <p:nvCxnSpPr>
          <p:cNvPr id="27" name="Brighter World Line">
            <a:extLst>
              <a:ext uri="{FF2B5EF4-FFF2-40B4-BE49-F238E27FC236}">
                <a16:creationId xmlns:a16="http://schemas.microsoft.com/office/drawing/2014/main" id="{B6BD6571-357F-604A-AE5F-B9732161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" y="6214887"/>
            <a:ext cx="8765405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7B240-1009-CF42-8E3E-5F69A21BB812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814" y="385130"/>
            <a:ext cx="2924029" cy="2924029"/>
          </a:xfrm>
          <a:prstGeom prst="ellipse">
            <a:avLst/>
          </a:prstGeom>
        </p:spPr>
      </p:pic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06FE34FA-0C01-F744-A1DB-85C40D5DAE97}"/>
              </a:ext>
            </a:extLst>
          </p:cNvPr>
          <p:cNvSpPr txBox="1">
            <a:spLocks/>
          </p:cNvSpPr>
          <p:nvPr userDrawn="1"/>
        </p:nvSpPr>
        <p:spPr>
          <a:xfrm>
            <a:off x="2183620" y="557397"/>
            <a:ext cx="4341091" cy="266617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3429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2AA85B-69F2-6E42-9E53-CBFEF8902D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BD14-FAE2-1B47-9924-D9EA95A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35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386E-A5B4-D541-8911-5B9CDEB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56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6C35B-86AB-874A-927F-48DE0A00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567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Right Content Placeholder" descr="a circle collage of images depicting an outdoor shot of McMaster Campus, a female McMaster researcher and two students working together on a laptop.">
            <a:extLst>
              <a:ext uri="{FF2B5EF4-FFF2-40B4-BE49-F238E27FC236}">
                <a16:creationId xmlns:a16="http://schemas.microsoft.com/office/drawing/2014/main" id="{30248AB6-EC2B-EC42-8CC9-F85070C6C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0012" y="1"/>
            <a:ext cx="5561989" cy="5970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CD412A-1E34-9D44-A825-0B1B7A2F4CFC}"/>
              </a:ext>
            </a:extLst>
          </p:cNvPr>
          <p:cNvSpPr/>
          <p:nvPr userDrawn="1"/>
        </p:nvSpPr>
        <p:spPr>
          <a:xfrm>
            <a:off x="6630013" y="246743"/>
            <a:ext cx="2615588" cy="258354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425BEE-B366-C846-BCCF-542617743099}"/>
              </a:ext>
            </a:extLst>
          </p:cNvPr>
          <p:cNvSpPr>
            <a:spLocks noChangeAspect="1"/>
          </p:cNvSpPr>
          <p:nvPr userDrawn="1"/>
        </p:nvSpPr>
        <p:spPr>
          <a:xfrm>
            <a:off x="8011887" y="1031691"/>
            <a:ext cx="4003200" cy="400038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0F56A3-A613-4544-8856-0CCE4264F48B}"/>
              </a:ext>
            </a:extLst>
          </p:cNvPr>
          <p:cNvSpPr/>
          <p:nvPr userDrawn="1"/>
        </p:nvSpPr>
        <p:spPr>
          <a:xfrm>
            <a:off x="6704093" y="3489231"/>
            <a:ext cx="2128393" cy="21023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5E8E025F-5CA5-9F4A-A16D-B624F7E05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7847181" y="973710"/>
            <a:ext cx="4128745" cy="4128745"/>
          </a:xfrm>
          <a:prstGeom prst="ellipse">
            <a:avLst/>
          </a:prstGeom>
        </p:spPr>
      </p:pic>
      <p:pic>
        <p:nvPicPr>
          <p:cNvPr id="15" name="Picture 14" descr="A picture containing text, standing, wearing, person&#10;&#10;Description automatically generated">
            <a:extLst>
              <a:ext uri="{FF2B5EF4-FFF2-40B4-BE49-F238E27FC236}">
                <a16:creationId xmlns:a16="http://schemas.microsoft.com/office/drawing/2014/main" id="{760AB751-3A8E-584B-829D-9433D07FC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6252503" y="287807"/>
            <a:ext cx="2553744" cy="2542479"/>
          </a:xfrm>
          <a:prstGeom prst="ellipse">
            <a:avLst/>
          </a:prstGeom>
        </p:spPr>
      </p:pic>
      <p:pic>
        <p:nvPicPr>
          <p:cNvPr id="16" name="Picture 15" descr="A person holding a map&#10;&#10;Description automatically generated">
            <a:extLst>
              <a:ext uri="{FF2B5EF4-FFF2-40B4-BE49-F238E27FC236}">
                <a16:creationId xmlns:a16="http://schemas.microsoft.com/office/drawing/2014/main" id="{B86254E5-2749-514B-8BA6-DA66A070D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278" y="3507865"/>
            <a:ext cx="1988889" cy="1982768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F1F517-5472-D74B-B643-A9C38375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363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410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6478B446-875C-924C-B8C0-8489DF0F4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225" y="787819"/>
            <a:ext cx="8118623" cy="4871175"/>
          </a:xfrm>
          <a:prstGeom prst="rect">
            <a:avLst/>
          </a:prstGeom>
        </p:spPr>
      </p:pic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33ABAF45-D29E-AA4B-BF09-99D4F47BF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656" y="3611417"/>
            <a:ext cx="1542472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4D216-6689-3846-9E12-BF8F2F9A2F4E}"/>
              </a:ext>
            </a:extLst>
          </p:cNvPr>
          <p:cNvSpPr/>
          <p:nvPr userDrawn="1"/>
        </p:nvSpPr>
        <p:spPr>
          <a:xfrm>
            <a:off x="1787987" y="918278"/>
            <a:ext cx="2883604" cy="288360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A person sitting at a table&#10;&#10;Description automatically generated">
            <a:extLst>
              <a:ext uri="{FF2B5EF4-FFF2-40B4-BE49-F238E27FC236}">
                <a16:creationId xmlns:a16="http://schemas.microsoft.com/office/drawing/2014/main" id="{74AFD879-1DCA-0C46-8E97-7CA842D7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"/>
          <a:stretch/>
        </p:blipFill>
        <p:spPr>
          <a:xfrm>
            <a:off x="1608059" y="800929"/>
            <a:ext cx="3063532" cy="306353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58832-0ED2-B743-9128-2B673D1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36A17-8734-9148-87F3-9BC01108C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6823" y="1135241"/>
            <a:ext cx="3427751" cy="39641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548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579228" y="854075"/>
            <a:ext cx="4451351" cy="44513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314036" y="3180774"/>
            <a:ext cx="3168072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766733" y="683492"/>
            <a:ext cx="6815667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8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2564" y="1721907"/>
            <a:ext cx="2982913" cy="29829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2372" y="1720851"/>
            <a:ext cx="2982913" cy="298450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4886807" y="1006369"/>
            <a:ext cx="6815667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5673-FE47-9C43-98F7-0A5F31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131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4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2438400" y="1524029"/>
            <a:ext cx="73152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90A02-DB55-3148-8E78-70755F9F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85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DD1A-18D8-3046-B269-625F7A8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31167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943895" y="1490024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C307C3C-53E6-5641-8681-5AA6DACC73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58191" y="1497399"/>
            <a:ext cx="4896464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5BD5-012C-3441-ACA7-7DB7FA2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8436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6975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CBC9F2F1-F0AB-024A-89D2-26CFEA83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6"/>
            <a:ext cx="11707283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4E1E329F-CB38-3B45-88D9-C9D7D31ECC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09630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D8A69C-7DBF-A74A-8AA1-9FD4C591C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242284" y="1863653"/>
            <a:ext cx="3772741" cy="3170467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4CC57-8647-D848-B7D3-6D02D480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574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E8CA86-BD65-3E40-AE66-AA6F9D1721B9}"/>
              </a:ext>
            </a:extLst>
          </p:cNvPr>
          <p:cNvGrpSpPr/>
          <p:nvPr userDrawn="1"/>
        </p:nvGrpSpPr>
        <p:grpSpPr>
          <a:xfrm>
            <a:off x="-110835" y="-263235"/>
            <a:ext cx="12302836" cy="7121236"/>
            <a:chOff x="0" y="0"/>
            <a:chExt cx="9144000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10AD7B-AA3F-7B44-84F8-7E08888EF619}"/>
                </a:ext>
              </a:extLst>
            </p:cNvPr>
            <p:cNvSpPr/>
            <p:nvPr userDrawn="1"/>
          </p:nvSpPr>
          <p:spPr>
            <a:xfrm>
              <a:off x="0" y="4398745"/>
              <a:ext cx="9144000" cy="74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ADE579-8BE3-514C-B888-E59A5531BC93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Background Picture">
              <a:extLst>
                <a:ext uri="{FF2B5EF4-FFF2-40B4-BE49-F238E27FC236}">
                  <a16:creationId xmlns:a16="http://schemas.microsoft.com/office/drawing/2014/main" id="{66BD5D4D-0EEF-E048-804B-1A1A0C5FB3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97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2B293-4919-6A43-861A-554D526C463C}"/>
              </a:ext>
            </a:extLst>
          </p:cNvPr>
          <p:cNvSpPr/>
          <p:nvPr userDrawn="1"/>
        </p:nvSpPr>
        <p:spPr>
          <a:xfrm>
            <a:off x="0" y="5875009"/>
            <a:ext cx="12067309" cy="993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EC2E2DE2-564F-F147-9B03-46BC01527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"/>
            <a:ext cx="12192000" cy="6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5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7057" y="-939508"/>
            <a:ext cx="5555052" cy="555505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5018" y="661664"/>
            <a:ext cx="2705649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3723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6EF207CD-9AC8-B449-BF9F-7698F48836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E3D76-FC1A-734D-865F-EA46C6A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56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79505"/>
          </a:xfrm>
          <a:prstGeom prst="rect">
            <a:avLst/>
          </a:prstGeom>
        </p:spPr>
      </p:pic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1FA089D6-24F4-DD46-8E59-D9DA80DD5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5E6162-1514-1545-A8B3-1F483F7F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9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F4B70C-7D54-E44A-9B88-6E93CC21564F}"/>
              </a:ext>
            </a:extLst>
          </p:cNvPr>
          <p:cNvGrpSpPr/>
          <p:nvPr userDrawn="1"/>
        </p:nvGrpSpPr>
        <p:grpSpPr>
          <a:xfrm>
            <a:off x="-130" y="1"/>
            <a:ext cx="5923075" cy="6196207"/>
            <a:chOff x="-1" y="0"/>
            <a:chExt cx="4442306" cy="4647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832C1-DF4C-A547-842A-619267C7920B}"/>
                </a:ext>
              </a:extLst>
            </p:cNvPr>
            <p:cNvSpPr/>
            <p:nvPr userDrawn="1"/>
          </p:nvSpPr>
          <p:spPr>
            <a:xfrm>
              <a:off x="0" y="0"/>
              <a:ext cx="4442305" cy="4647155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Background Picture">
              <a:extLst>
                <a:ext uri="{FF2B5EF4-FFF2-40B4-BE49-F238E27FC236}">
                  <a16:creationId xmlns:a16="http://schemas.microsoft.com/office/drawing/2014/main" id="{A8BDAD3F-CF53-9149-9325-378504A6D0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18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-1" y="0"/>
              <a:ext cx="4442305" cy="4647155"/>
            </a:xfrm>
            <a:prstGeom prst="rect">
              <a:avLst/>
            </a:prstGeom>
          </p:spPr>
        </p:pic>
      </p:grp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Background Picture">
            <a:extLst>
              <a:ext uri="{FF2B5EF4-FFF2-40B4-BE49-F238E27FC236}">
                <a16:creationId xmlns:a16="http://schemas.microsoft.com/office/drawing/2014/main" id="{87BA16F0-F2B0-A64C-AC23-B0A35F397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grayscl/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5923073" cy="6196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0F40F2-4113-DB46-8E32-BD67C6358AED}"/>
              </a:ext>
            </a:extLst>
          </p:cNvPr>
          <p:cNvSpPr/>
          <p:nvPr userDrawn="1"/>
        </p:nvSpPr>
        <p:spPr>
          <a:xfrm>
            <a:off x="5445515" y="1423219"/>
            <a:ext cx="941341" cy="94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DE094-485B-4642-86E5-B4D790887529}"/>
              </a:ext>
            </a:extLst>
          </p:cNvPr>
          <p:cNvSpPr/>
          <p:nvPr userDrawn="1"/>
        </p:nvSpPr>
        <p:spPr>
          <a:xfrm>
            <a:off x="5425154" y="2567051"/>
            <a:ext cx="941341" cy="94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3D778-64CA-074C-91DD-52789CEF6F2C}"/>
              </a:ext>
            </a:extLst>
          </p:cNvPr>
          <p:cNvSpPr/>
          <p:nvPr userDrawn="1"/>
        </p:nvSpPr>
        <p:spPr>
          <a:xfrm>
            <a:off x="5425154" y="3710883"/>
            <a:ext cx="941341" cy="941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D7E15-8E32-554B-B5FE-64DF961F3F3E}"/>
              </a:ext>
            </a:extLst>
          </p:cNvPr>
          <p:cNvSpPr/>
          <p:nvPr userDrawn="1"/>
        </p:nvSpPr>
        <p:spPr>
          <a:xfrm>
            <a:off x="5425154" y="4854714"/>
            <a:ext cx="941341" cy="941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2E3580F8-BDCC-4A48-B68A-16D1B32F42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6826" y="705394"/>
            <a:ext cx="5922677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E3C3E7-B1C2-ED4D-B607-2EC97555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3" y="1"/>
            <a:ext cx="5923075" cy="705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4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6A16B-DC50-1842-836C-F886AF995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5ADC30D8-6888-504C-A3B9-F4BDA146BB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1566" y="1852080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9C0CE11-5098-E54E-A2EF-78D87AC634F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18458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8BB94563-C7F3-E946-A246-64E873848EA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9760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06097E37-3925-BC49-9EDE-977EC687DFE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810626" y="1857945"/>
            <a:ext cx="2667573" cy="1732976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14233239-CC25-7746-809F-22A92FFB29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35" y="772750"/>
            <a:ext cx="11105888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57B48-9DF3-0940-BFA4-EC177B29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5" y="113805"/>
            <a:ext cx="11106633" cy="6589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3560CA4E-00F7-4B45-AC62-C71887870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565" y="3767334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C190AB8-2915-9440-A26B-FFA9C9DAA7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4586" y="3755150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6E7972D4-FD07-E94D-8004-2F307919D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97606" y="3755149"/>
            <a:ext cx="2667572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F29AD589-F52A-0D49-994C-F58B160873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0451" y="3755147"/>
            <a:ext cx="2667573" cy="83107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67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44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73BE-0E5A-134C-87BD-EA85D468E5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3416" y="5934482"/>
            <a:ext cx="2902507" cy="721333"/>
          </a:xfrm>
          <a:prstGeom prst="rect">
            <a:avLst/>
          </a:prstGeom>
        </p:spPr>
      </p:pic>
      <p:sp>
        <p:nvSpPr>
          <p:cNvPr id="8" name="Slide Number" descr="Slide Number">
            <a:extLst>
              <a:ext uri="{FF2B5EF4-FFF2-40B4-BE49-F238E27FC236}">
                <a16:creationId xmlns:a16="http://schemas.microsoft.com/office/drawing/2014/main" id="{E46B96B0-EDAC-BF41-B2AB-B45AE146A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876CC-CEAE-6F4E-8589-90792A7F42DD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D6E093-BEB8-4448-B15B-28E342597EE3}"/>
              </a:ext>
            </a:extLst>
          </p:cNvPr>
          <p:cNvSpPr/>
          <p:nvPr userDrawn="1"/>
        </p:nvSpPr>
        <p:spPr>
          <a:xfrm>
            <a:off x="8521733" y="5098339"/>
            <a:ext cx="4197752" cy="383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7450B3-2EBF-024A-88E2-D044A218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7" name="Subtitle Placeholder" descr="Slide sub title">
            <a:extLst>
              <a:ext uri="{FF2B5EF4-FFF2-40B4-BE49-F238E27FC236}">
                <a16:creationId xmlns:a16="http://schemas.microsoft.com/office/drawing/2014/main" id="{DA2F17D8-6602-3A48-9847-E609F933ED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817" y="658947"/>
            <a:ext cx="11707283" cy="75325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Content Placeholder" descr="Slide content">
            <a:extLst>
              <a:ext uri="{FF2B5EF4-FFF2-40B4-BE49-F238E27FC236}">
                <a16:creationId xmlns:a16="http://schemas.microsoft.com/office/drawing/2014/main" id="{CBFE6B52-EFDC-164F-B6FA-7937A9BAE3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7858" y="1421441"/>
            <a:ext cx="11708068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0" name="Slide Number" descr="Slide Number">
            <a:extLst>
              <a:ext uri="{FF2B5EF4-FFF2-40B4-BE49-F238E27FC236}">
                <a16:creationId xmlns:a16="http://schemas.microsoft.com/office/drawing/2014/main" id="{DD7BDDC2-EBA0-8645-AED0-8A0B301A6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16B-9983-7844-9F13-20432E6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32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4542" y="1737784"/>
            <a:ext cx="4451351" cy="44513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56" y="2142837"/>
            <a:ext cx="322349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3856" y="4076804"/>
            <a:ext cx="3223491" cy="1733384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97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57" y="6446370"/>
            <a:ext cx="1514763" cy="18245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3AEB246-7EAB-ED42-BCB8-6E09A2AB640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415" y="5934482"/>
            <a:ext cx="2902511" cy="721333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67858" y="1137999"/>
            <a:ext cx="11708068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8747209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07F423-E639-9842-B007-8546205B71D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9369" y="6290907"/>
            <a:ext cx="1060295" cy="3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667" b="1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emicro.com/products/product_viewDetails.cfm?product_id=15320180&amp;productTab=1000000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76A8F-ECEB-D338-3D48-CD0AFF1D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09341F2-F129-74D0-18F7-D5C070F2D8B9}"/>
              </a:ext>
            </a:extLst>
          </p:cNvPr>
          <p:cNvSpPr/>
          <p:nvPr/>
        </p:nvSpPr>
        <p:spPr>
          <a:xfrm>
            <a:off x="1623185" y="153856"/>
            <a:ext cx="5625451" cy="5625451"/>
          </a:xfrm>
          <a:prstGeom prst="ellipse">
            <a:avLst/>
          </a:prstGeom>
          <a:solidFill>
            <a:srgbClr val="FFD5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90C09-D1E2-8B25-E43A-F798E3A9D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684" y="1036054"/>
            <a:ext cx="5076036" cy="2347621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A529A-6ABA-7DB0-3CCA-F80E4F0586F0}"/>
              </a:ext>
            </a:extLst>
          </p:cNvPr>
          <p:cNvSpPr/>
          <p:nvPr/>
        </p:nvSpPr>
        <p:spPr>
          <a:xfrm>
            <a:off x="2742700" y="3426314"/>
            <a:ext cx="4603496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4C555C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0" marR="0" lvl="0" indent="0" algn="l" defTabSz="609585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7" b="0" i="0" u="none" strike="noStrike" kern="1200" cap="none" spc="0" normalizeH="0" baseline="0" noProof="0">
                <a:ln>
                  <a:noFill/>
                </a:ln>
                <a:solidFill>
                  <a:srgbClr val="4C555C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                    </a:t>
            </a:r>
            <a:endParaRPr kumimoji="0" lang="en-US" sz="1267" b="0" i="1" u="none" strike="noStrike" kern="1200" cap="none" spc="0" normalizeH="0" baseline="0" noProof="0">
              <a:ln>
                <a:noFill/>
              </a:ln>
              <a:solidFill>
                <a:srgbClr val="4C555C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E7AED1-C37A-E4E0-86EE-0D43E2B97642}"/>
              </a:ext>
            </a:extLst>
          </p:cNvPr>
          <p:cNvCxnSpPr>
            <a:cxnSpLocks/>
          </p:cNvCxnSpPr>
          <p:nvPr/>
        </p:nvCxnSpPr>
        <p:spPr>
          <a:xfrm>
            <a:off x="1842004" y="3341036"/>
            <a:ext cx="51598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BF1BA8-384B-1B64-71A0-450CF8A7C33B}"/>
              </a:ext>
            </a:extLst>
          </p:cNvPr>
          <p:cNvSpPr/>
          <p:nvPr/>
        </p:nvSpPr>
        <p:spPr>
          <a:xfrm>
            <a:off x="849297" y="4056912"/>
            <a:ext cx="1943568" cy="1943568"/>
          </a:xfrm>
          <a:prstGeom prst="ellipse">
            <a:avLst/>
          </a:prstGeom>
          <a:solidFill>
            <a:srgbClr val="7AD1E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D6A0B-4D3F-6BD0-ADB7-AF4E315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31" y="4339812"/>
            <a:ext cx="2028900" cy="1359173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195422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6B98-9899-2E1C-4025-B4D1AB79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AB6DA-C825-0C87-DCD6-879716ECBB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4. If you already have an account with </a:t>
            </a:r>
            <a:r>
              <a:rPr lang="en-US" dirty="0" err="1">
                <a:latin typeface="Arial"/>
                <a:cs typeface="Arial"/>
              </a:rPr>
              <a:t>PEmicro</a:t>
            </a:r>
            <a:r>
              <a:rPr lang="en-US" dirty="0">
                <a:latin typeface="Arial"/>
                <a:cs typeface="Arial"/>
              </a:rPr>
              <a:t>, sign in using email address and password. Alternatively, insert your email address, and </a:t>
            </a:r>
            <a:r>
              <a:rPr lang="en-US" dirty="0" err="1">
                <a:latin typeface="Arial"/>
                <a:cs typeface="Arial"/>
              </a:rPr>
              <a:t>PEmicro</a:t>
            </a:r>
            <a:r>
              <a:rPr lang="en-US" dirty="0">
                <a:latin typeface="Arial"/>
                <a:cs typeface="Arial"/>
              </a:rPr>
              <a:t> will send a download link in the email inbox.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C6BDA-0E99-B6BE-BEC9-D0AFE73AE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EADD49-6C02-FDFB-0FAC-23EF3C81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18A01-0A3C-0415-0287-614214FE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73" y="1849582"/>
            <a:ext cx="5748909" cy="45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F1A4-CC0F-B6DC-1DE0-9D277659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C207E0-0670-242B-C467-2BED6226B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5. Since you have never created a </a:t>
            </a:r>
            <a:r>
              <a:rPr lang="en-US" dirty="0" err="1">
                <a:latin typeface="Arial"/>
                <a:cs typeface="Arial"/>
              </a:rPr>
              <a:t>PEmicro</a:t>
            </a:r>
            <a:r>
              <a:rPr lang="en-US" dirty="0">
                <a:latin typeface="Arial"/>
                <a:cs typeface="Arial"/>
              </a:rPr>
              <a:t> account before, you will get the </a:t>
            </a:r>
            <a:r>
              <a:rPr lang="en-US" i="1" dirty="0">
                <a:latin typeface="Arial"/>
                <a:cs typeface="Arial"/>
              </a:rPr>
              <a:t>Email not found</a:t>
            </a:r>
            <a:r>
              <a:rPr lang="en-US" dirty="0">
                <a:latin typeface="Arial"/>
                <a:cs typeface="Arial"/>
              </a:rPr>
              <a:t> message. Just fill out the form and press </a:t>
            </a:r>
            <a:r>
              <a:rPr lang="en-US" i="1" dirty="0">
                <a:latin typeface="Arial"/>
                <a:cs typeface="Arial"/>
              </a:rPr>
              <a:t>Send me a download link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BAD8E-A69E-FBF8-741D-A319915AC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741CDE-0520-FF66-7F41-5C7C925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85803-9CF1-595C-DC39-68DE9847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15" y="1854671"/>
            <a:ext cx="6190770" cy="40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B3662-557B-22EF-4F3A-06C8F8835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9FAE93-4013-2FBC-35E5-9735D6040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6. Next, open the email inbox and click on the download link.</a:t>
            </a: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EBCE2-17C0-6C83-0F4C-E89A80DB3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8C4AC9-00F3-4C37-80B4-0EDBBCA1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D4FF-9705-99DD-0EBE-46E0205B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60" y="1514019"/>
            <a:ext cx="7826679" cy="44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EF0E-0C92-E0DE-E685-F9CDBF91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6D9C9-0D9F-0D53-45BE-9E51B57D4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7. Save the executable.</a:t>
            </a: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C95FA-5FE1-29F7-FBB2-9521EBD56F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D365DC-971C-DCC2-4EC2-ED57741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768F3-D817-3D6A-E400-73F76058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6" y="1632283"/>
            <a:ext cx="9019307" cy="41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57A20-40D2-5A88-A5D2-1DA439D7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4EBB5-803C-CC65-F1E2-7D854076A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8. Execute it by double-clicking it.</a:t>
            </a: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FA284-9EE7-901B-3853-F1FCC90E58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B2FC8F-2C5E-D75A-65C3-13E32A06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190AC-2F9F-F2AF-7DC6-15EA941C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06" y="1826260"/>
            <a:ext cx="9080787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F6B5-A249-E0D5-37B4-7B9DE2A0D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E793F-82A1-5BB4-0D3B-02ACCD18A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9. Press </a:t>
            </a:r>
            <a:r>
              <a:rPr lang="en-US" i="1" dirty="0">
                <a:latin typeface="Arial"/>
                <a:cs typeface="Arial"/>
              </a:rPr>
              <a:t>Yes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01B81-2A69-FF48-2BC9-905F912818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7C6131-CE6E-FF2A-5FFF-DAA28D00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E1CB9-33C2-D0A7-EF42-CA4BBB69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63" y="1589497"/>
            <a:ext cx="5120641" cy="44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71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9F1A8-E954-5B10-E02C-2A78DBD7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82F8C-6703-D6D0-9EAC-786B6F180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10. Press </a:t>
            </a:r>
            <a:r>
              <a:rPr lang="en-US" i="1" dirty="0">
                <a:latin typeface="Arial"/>
                <a:cs typeface="Arial"/>
              </a:rPr>
              <a:t>Install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98561-4F30-1D7A-7F98-36E21B46E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686A5-7994-97CF-B23D-FD0EDA8B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852B5-85DB-A1E0-1F31-7A6735D96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"/>
          <a:stretch>
            <a:fillRect/>
          </a:stretch>
        </p:blipFill>
        <p:spPr bwMode="auto">
          <a:xfrm>
            <a:off x="3302000" y="1617980"/>
            <a:ext cx="5466080" cy="44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7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D931-03E3-2164-7E17-E5FE70A62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AFA7D4-9EB5-57B4-E269-B37C238088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11. Installation is done. Press </a:t>
            </a:r>
            <a:r>
              <a:rPr lang="en-US" i="1" dirty="0">
                <a:latin typeface="Arial"/>
                <a:cs typeface="Arial"/>
              </a:rPr>
              <a:t>Close.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86563-5D65-3709-E42E-907E3F5A62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BF39D6-3FC2-3B54-DCB9-3C468244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90757-4F83-8603-703D-F34C67F5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1853311"/>
            <a:ext cx="470600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DBC81-CDDF-9C06-A532-B1662E03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393E93-626D-0416-8BFA-F45213C390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Access to Documentation</a:t>
            </a:r>
          </a:p>
          <a:p>
            <a:r>
              <a:rPr lang="en-US" dirty="0">
                <a:latin typeface="Arial"/>
                <a:cs typeface="Arial"/>
              </a:rPr>
              <a:t>For further documentation, navigate to the file path where the Multilink is installed. For example, the default installation path is C:\PEMicro\Multilink_Resources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3DAE5-BCE6-F399-1855-5C6F9E5B9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98CE6-7DEC-2E40-53C7-E449993C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E3B96-B406-4CF5-62DC-5557AD8E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36" y="1913389"/>
            <a:ext cx="10044527" cy="39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A73CF-A900-171E-5D28-059E99DD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80002A-88BB-F409-86EC-5897D9614E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Access to Documentation</a:t>
            </a:r>
          </a:p>
          <a:p>
            <a:r>
              <a:rPr lang="en-US" dirty="0">
                <a:latin typeface="Arial"/>
                <a:cs typeface="Arial"/>
              </a:rPr>
              <a:t>An overview of a few files is provided in the screenshot below.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B3167-1BBD-5025-0D82-AB5F9776F8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7B07C-3B8D-374B-F805-B017150F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FCC7FAE-87E2-7527-5A0B-8A456361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7" y="1863669"/>
            <a:ext cx="12229593" cy="37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6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ABEB-3A64-0E10-E343-CDA44DF6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BACBC-4BD5-467D-70A2-8BE61DF64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58946"/>
            <a:ext cx="11707283" cy="831079"/>
          </a:xfr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b="1" i="0" kern="1200" dirty="0">
                <a:latin typeface="Arial" charset="0"/>
                <a:ea typeface="+mn-ea"/>
                <a:cs typeface="+mn-cs"/>
              </a:rPr>
              <a:t>Introduction to the USB Multilink Resources package</a:t>
            </a:r>
          </a:p>
          <a:p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F39DA-2432-74A8-8257-45897DD2F09D}"/>
              </a:ext>
            </a:extLst>
          </p:cNvPr>
          <p:cNvSpPr txBox="1"/>
          <p:nvPr/>
        </p:nvSpPr>
        <p:spPr>
          <a:xfrm>
            <a:off x="589280" y="1376681"/>
            <a:ext cx="5506719" cy="4525963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dirty="0"/>
              <a:t>The </a:t>
            </a:r>
            <a:r>
              <a:rPr lang="en-US" b="1" dirty="0"/>
              <a:t>USB Multilink Resources</a:t>
            </a:r>
            <a:r>
              <a:rPr lang="en-US" dirty="0"/>
              <a:t> package supports the following probes: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 Multilink ACP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Embedded Multilink ACP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 Multilink Universal (all revisions)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 Multilink Universal FX (all revisions)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Included Resources: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PEFirmwareConfig.exe 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summaries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Latest firmware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support files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B142F-31CB-3CF9-655A-20B11A0A2B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 tIns="46800" rIns="0" anchor="ctr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54C8F7-A48B-7A58-95DD-8EFFCB09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>
                <a:latin typeface="Arial" charset="0"/>
                <a:ea typeface="+mj-ea"/>
                <a:cs typeface="+mj-cs"/>
              </a:rPr>
              <a:t>Installation Guide to Debugger Driver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ED4-7B70-1F51-2B47-0B00140CA50D}"/>
              </a:ext>
            </a:extLst>
          </p:cNvPr>
          <p:cNvSpPr txBox="1"/>
          <p:nvPr/>
        </p:nvSpPr>
        <p:spPr>
          <a:xfrm>
            <a:off x="762000" y="1711961"/>
            <a:ext cx="6654800" cy="2189479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</a:pPr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FF305-958E-0EC1-AAB2-2C1C4B91827A}"/>
              </a:ext>
            </a:extLst>
          </p:cNvPr>
          <p:cNvSpPr txBox="1"/>
          <p:nvPr/>
        </p:nvSpPr>
        <p:spPr>
          <a:xfrm>
            <a:off x="8321104" y="5220242"/>
            <a:ext cx="18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 Probes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8AF8E3F3-9AE9-E106-0C39-ACAC7758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191938"/>
            <a:ext cx="53911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3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E33101-3C38-C5F2-9378-C119F28C060D}"/>
              </a:ext>
            </a:extLst>
          </p:cNvPr>
          <p:cNvSpPr txBox="1">
            <a:spLocks/>
          </p:cNvSpPr>
          <p:nvPr/>
        </p:nvSpPr>
        <p:spPr>
          <a:xfrm>
            <a:off x="7681737" y="6346518"/>
            <a:ext cx="639367" cy="365125"/>
          </a:xfrm>
          <a:prstGeom prst="rect">
            <a:avLst/>
          </a:prstGeom>
        </p:spPr>
        <p:txBody>
          <a:bodyPr tIns="62400" r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A4BD9-BB16-E8B9-D12B-53F936A6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825" y="489227"/>
            <a:ext cx="4341091" cy="2666171"/>
          </a:xfrm>
        </p:spPr>
        <p:txBody>
          <a:bodyPr/>
          <a:lstStyle/>
          <a:p>
            <a:r>
              <a:rPr lang="en-CA"/>
              <a:t>Thank you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1C7DC4-5673-C148-7906-2704986BB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5134" y="4406901"/>
            <a:ext cx="1818217" cy="1358900"/>
          </a:xfrm>
        </p:spPr>
        <p:txBody>
          <a:bodyPr/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</a:rPr>
              <a:t>McMaster Automotive Resource Centre (MARC)</a:t>
            </a:r>
          </a:p>
        </p:txBody>
      </p:sp>
    </p:spTree>
    <p:extLst>
      <p:ext uri="{BB962C8B-B14F-4D97-AF65-F5344CB8AC3E}">
        <p14:creationId xmlns:p14="http://schemas.microsoft.com/office/powerpoint/2010/main" val="41931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5E1F06-13DE-1FA8-63DF-34D0D4995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58946"/>
            <a:ext cx="11707283" cy="831079"/>
          </a:xfr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b="1" i="0" kern="1200" dirty="0">
                <a:latin typeface="Arial" charset="0"/>
                <a:ea typeface="+mn-ea"/>
                <a:cs typeface="+mn-cs"/>
              </a:rPr>
              <a:t>Introduction to the USB Multilink </a:t>
            </a:r>
            <a:r>
              <a:rPr lang="en-US" b="1" dirty="0"/>
              <a:t>Universal LC</a:t>
            </a:r>
            <a:endParaRPr lang="en-US" b="1" i="0" kern="1200" dirty="0">
              <a:latin typeface="Arial" charset="0"/>
              <a:ea typeface="+mn-ea"/>
              <a:cs typeface="+mn-cs"/>
            </a:endParaRPr>
          </a:p>
          <a:p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2D101-3CB5-5B1F-1FE1-880112C27090}"/>
              </a:ext>
            </a:extLst>
          </p:cNvPr>
          <p:cNvSpPr txBox="1"/>
          <p:nvPr/>
        </p:nvSpPr>
        <p:spPr>
          <a:xfrm>
            <a:off x="589281" y="1376681"/>
            <a:ext cx="5384800" cy="4525963"/>
          </a:xfrm>
          <a:prstGeom prst="rect">
            <a:avLst/>
          </a:prstGeom>
        </p:spPr>
        <p:txBody>
          <a:bodyPr vert="horz" lIns="108000" tIns="45720" rIns="91440" bIns="45720" rtlCol="0">
            <a:normAutofit fontScale="92500" lnSpcReduction="10000"/>
          </a:bodyPr>
          <a:lstStyle/>
          <a:p>
            <a:pPr marL="342891" indent="-342891"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  <a:buFont typeface="Arial"/>
              <a:buChar char="•"/>
            </a:pPr>
            <a:r>
              <a:rPr lang="en-US" dirty="0"/>
              <a:t>The Multilink Universal LC is an all-in-one debug interface which accelerates the debug and flash programming process, saving valuable development time. </a:t>
            </a:r>
          </a:p>
          <a:p>
            <a:pPr marL="342891" indent="-342891"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  <a:buFont typeface="Arial"/>
              <a:buChar char="•"/>
            </a:pPr>
            <a:r>
              <a:rPr lang="en-US" dirty="0"/>
              <a:t>Provides access to debug modes on a wide range of </a:t>
            </a:r>
            <a:r>
              <a:rPr lang="en-US" b="1" dirty="0"/>
              <a:t>NXP &amp; other ARM Cortex </a:t>
            </a:r>
            <a:r>
              <a:rPr lang="en-US" dirty="0"/>
              <a:t>microcontroller families by communicating between the target device</a:t>
            </a:r>
            <a:r>
              <a:rPr lang="en-US" dirty="0">
                <a:latin typeface="Arial" charset="0"/>
              </a:rPr>
              <a:t>, i.e., </a:t>
            </a:r>
            <a:r>
              <a:rPr lang="en-US" dirty="0"/>
              <a:t>the </a:t>
            </a:r>
            <a:r>
              <a:rPr lang="en-US" b="1" dirty="0"/>
              <a:t>MCU on the RD-K358BMU </a:t>
            </a:r>
            <a:r>
              <a:rPr lang="en-US" dirty="0"/>
              <a:t>board and a laptop/PC</a:t>
            </a:r>
            <a:r>
              <a:rPr lang="en-US" dirty="0">
                <a:latin typeface="Arial" charset="0"/>
              </a:rPr>
              <a:t>, i.e., a lab computer,</a:t>
            </a:r>
            <a:r>
              <a:rPr lang="en-US" dirty="0"/>
              <a:t> via the target’s standard debug header and the laptop/PC’s USB port.</a:t>
            </a:r>
            <a:endParaRPr lang="en-US" b="0" i="0" kern="1200" dirty="0">
              <a:ea typeface="+mn-ea"/>
              <a:cs typeface="+mn-cs"/>
            </a:endParaRPr>
          </a:p>
          <a:p>
            <a:pPr marL="342891" indent="-342891"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  <a:buFont typeface="Arial"/>
              <a:buChar char="•"/>
            </a:pPr>
            <a:r>
              <a:rPr lang="en-US" dirty="0">
                <a:latin typeface="Arial" charset="0"/>
              </a:rPr>
              <a:t>The </a:t>
            </a:r>
            <a:r>
              <a:rPr lang="en-US" b="1" dirty="0">
                <a:latin typeface="Arial" charset="0"/>
              </a:rPr>
              <a:t>NXP RD-K358BMU </a:t>
            </a:r>
            <a:r>
              <a:rPr lang="en-US" dirty="0">
                <a:latin typeface="Arial" charset="0"/>
              </a:rPr>
              <a:t>board (the BMU board) </a:t>
            </a:r>
            <a:r>
              <a:rPr lang="en-US" dirty="0"/>
              <a:t>has the </a:t>
            </a:r>
            <a:r>
              <a:rPr lang="en-US" b="1" dirty="0"/>
              <a:t>S32K358 MCU</a:t>
            </a:r>
            <a:r>
              <a:rPr lang="en-US" dirty="0"/>
              <a:t> soldered on it, and that MCU is based on the </a:t>
            </a:r>
            <a:r>
              <a:rPr lang="en-US" b="1" dirty="0"/>
              <a:t>Arm Cortex-M7 core </a:t>
            </a:r>
            <a:r>
              <a:rPr lang="en-US" dirty="0"/>
              <a:t>processor</a:t>
            </a:r>
            <a:r>
              <a:rPr lang="en-US" b="1" dirty="0"/>
              <a:t>.</a:t>
            </a:r>
            <a:endParaRPr lang="en-US" dirty="0"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242D9-C420-F642-DB11-212C43C77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 tIns="46800" rIns="0" anchor="ctr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F61C3-FCFC-7033-416E-36233600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>
                <a:latin typeface="Arial" charset="0"/>
                <a:ea typeface="+mj-ea"/>
                <a:cs typeface="+mj-cs"/>
              </a:rPr>
              <a:t>Installation Guide to Debugger Driver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01645-7BF4-368C-BF82-B5B2FFD0DECA}"/>
              </a:ext>
            </a:extLst>
          </p:cNvPr>
          <p:cNvSpPr txBox="1"/>
          <p:nvPr/>
        </p:nvSpPr>
        <p:spPr>
          <a:xfrm>
            <a:off x="762000" y="1711961"/>
            <a:ext cx="6654800" cy="2189479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</a:pPr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BE3247-F889-706A-F3ED-2311848E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45" y="795382"/>
            <a:ext cx="5577841" cy="50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2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C831-F68F-9093-DB29-8752DFF1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85B8-C267-8CD2-6248-CC68F09A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36" y="1991013"/>
            <a:ext cx="3168072" cy="1162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kern="1200"/>
              <a:t>Installation Guide to Debugger Driver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D745C-0C76-D089-1377-68F888382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036" y="3180774"/>
            <a:ext cx="3168072" cy="1418935"/>
          </a:xfr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b="1" i="0" kern="1200" dirty="0"/>
              <a:t>Introduction to the USB Multilink Universal LC</a:t>
            </a:r>
          </a:p>
          <a:p>
            <a:endParaRPr lang="en-US" b="0" i="0" kern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79609-70BF-E341-2C1F-F2CA51B5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0"/>
            <a:ext cx="5085063" cy="59128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4A4CB-C9B6-69BB-C59F-DA122F8329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 tIns="46800" rIns="0" anchor="ctr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18F6-8817-5ACD-19E0-26312DB3BBB7}"/>
              </a:ext>
            </a:extLst>
          </p:cNvPr>
          <p:cNvSpPr txBox="1"/>
          <p:nvPr/>
        </p:nvSpPr>
        <p:spPr>
          <a:xfrm>
            <a:off x="762000" y="1711961"/>
            <a:ext cx="6654800" cy="2189479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</a:pPr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6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468F-EC3F-520D-9295-96FEB2A3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A23450-C0C4-3889-382C-2610DB522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58946"/>
            <a:ext cx="11707283" cy="831079"/>
          </a:xfr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b="1" i="0" kern="1200" dirty="0">
                <a:latin typeface="Arial" charset="0"/>
                <a:ea typeface="+mn-ea"/>
                <a:cs typeface="+mn-cs"/>
              </a:rPr>
              <a:t>Introduction to the </a:t>
            </a:r>
            <a:r>
              <a:rPr lang="en-US" b="1" dirty="0"/>
              <a:t>USB Multilink Universal LC</a:t>
            </a:r>
            <a:endParaRPr lang="en-US" b="1" i="0" kern="1200" dirty="0">
              <a:latin typeface="Arial" charset="0"/>
              <a:ea typeface="+mn-ea"/>
              <a:cs typeface="+mn-cs"/>
            </a:endParaRPr>
          </a:p>
          <a:p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55C7A-6BA1-CEFC-077B-BEBF10E4E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 tIns="46800" rIns="0" anchor="ctr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C2C40-AA0F-4B36-1904-25976D4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>
                <a:latin typeface="Arial" charset="0"/>
                <a:ea typeface="+mj-ea"/>
                <a:cs typeface="+mj-cs"/>
              </a:rPr>
              <a:t>Installation Guide to Debugger Driver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DEE4-5CBA-F98D-37DD-B4DDFDF82406}"/>
              </a:ext>
            </a:extLst>
          </p:cNvPr>
          <p:cNvSpPr txBox="1"/>
          <p:nvPr/>
        </p:nvSpPr>
        <p:spPr>
          <a:xfrm>
            <a:off x="762000" y="1711961"/>
            <a:ext cx="6654800" cy="2189479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</a:pPr>
            <a:endParaRPr lang="en-US" b="0" i="0" kern="1200" dirty="0">
              <a:latin typeface="Arial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289F66-5FF7-AA38-448E-E50FBAD1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94722"/>
            <a:ext cx="4678959" cy="42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F509F3-E269-D190-3BAA-1F72892B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29" y="2096757"/>
            <a:ext cx="59436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CF94D-328D-08AA-2F34-228BCFE25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with a usb plugged into a usb cable&#10;&#10;AI-generated content may be incorrect.">
            <a:extLst>
              <a:ext uri="{FF2B5EF4-FFF2-40B4-BE49-F238E27FC236}">
                <a16:creationId xmlns:a16="http://schemas.microsoft.com/office/drawing/2014/main" id="{FB60B184-04B8-B856-584F-EFB2BA5E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4" y="1951721"/>
            <a:ext cx="9305691" cy="2954557"/>
          </a:xfrm>
          <a:prstGeom prst="rect">
            <a:avLst/>
          </a:prstGeom>
          <a:noFill/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5DBDA-CDC0-F474-8443-C7560518D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1737" y="6346518"/>
            <a:ext cx="639367" cy="365125"/>
          </a:xfrm>
        </p:spPr>
        <p:txBody>
          <a:bodyPr tIns="46800" rIns="0" anchor="ctr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29478A-90B4-482A-9412-90B2D66C2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58946"/>
            <a:ext cx="11707283" cy="831079"/>
          </a:xfrm>
        </p:spPr>
        <p:txBody>
          <a:bodyPr vert="horz" lIns="108000" tIns="45720" rIns="91440" bIns="45720" rtlCol="0">
            <a:normAutofit/>
          </a:bodyPr>
          <a:lstStyle/>
          <a:p>
            <a:r>
              <a:rPr lang="en-US" b="1" dirty="0"/>
              <a:t>Multilink Debug Probe connections</a:t>
            </a:r>
            <a:endParaRPr lang="en-US" b="1" i="0" kern="1200" dirty="0"/>
          </a:p>
          <a:p>
            <a:endParaRPr lang="en-US" b="0" i="0" kern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C4C92-CC18-350A-88D7-5742F691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8" y="0"/>
            <a:ext cx="11708068" cy="643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/>
              <a:t>Installation Guide to Debugger Driver</a:t>
            </a:r>
          </a:p>
        </p:txBody>
      </p:sp>
    </p:spTree>
    <p:extLst>
      <p:ext uri="{BB962C8B-B14F-4D97-AF65-F5344CB8AC3E}">
        <p14:creationId xmlns:p14="http://schemas.microsoft.com/office/powerpoint/2010/main" val="245181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B609A-213B-4B11-99D8-C151F884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817AF-4F6D-42D3-253A-EBB3B584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1. First, go to the </a:t>
            </a:r>
            <a:r>
              <a:rPr lang="en-US" i="1" dirty="0">
                <a:latin typeface="Arial"/>
                <a:cs typeface="Arial"/>
              </a:rPr>
              <a:t>Support &amp; Downloads </a:t>
            </a:r>
            <a:r>
              <a:rPr lang="en-US" dirty="0">
                <a:latin typeface="Arial"/>
                <a:cs typeface="Arial"/>
              </a:rPr>
              <a:t>page of the </a:t>
            </a:r>
            <a:r>
              <a:rPr lang="en-US" i="1" dirty="0" err="1">
                <a:latin typeface="Arial"/>
                <a:cs typeface="Arial"/>
              </a:rPr>
              <a:t>PEmicro</a:t>
            </a:r>
            <a:r>
              <a:rPr lang="en-US" i="1" dirty="0">
                <a:latin typeface="Arial"/>
                <a:cs typeface="Arial"/>
              </a:rPr>
              <a:t> Multilink Debug Probes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>
                <a:latin typeface="Arial"/>
                <a:cs typeface="Arial"/>
                <a:hlinkClick r:id="rId2"/>
              </a:rPr>
              <a:t>https://www.pemicro.com/products/product_viewDetails.cfm?product_id=15320180&amp;productTab=1000000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98552-B2D8-5E77-725A-AED8960D6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C2884B-B01F-AD07-F3C1-EFF2B34A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B7711-8EF6-623D-35E4-54EA56CF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82"/>
          <a:stretch>
            <a:fillRect/>
          </a:stretch>
        </p:blipFill>
        <p:spPr>
          <a:xfrm>
            <a:off x="2472158" y="1938612"/>
            <a:ext cx="7220482" cy="39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3CA7-9BD6-DBAE-71AD-7ACB6BE2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60DC26-AB90-525D-07C1-4AEA9EE2E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2. Scroll down and stop after reaching the </a:t>
            </a:r>
            <a:r>
              <a:rPr lang="en-US" i="1" dirty="0">
                <a:latin typeface="Arial"/>
                <a:cs typeface="Arial"/>
              </a:rPr>
              <a:t>Downloads</a:t>
            </a:r>
            <a:r>
              <a:rPr lang="en-US" dirty="0">
                <a:latin typeface="Arial"/>
                <a:cs typeface="Arial"/>
              </a:rPr>
              <a:t> section.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B63BB-40D9-0D7F-18D1-89022B495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67A5D-C46B-63A0-E396-3F6734E6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DA2D8-9643-69A4-DB40-DE452ABD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12" y="1759548"/>
            <a:ext cx="8239760" cy="4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3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9C8A-5A7B-3A6C-0A4B-238EED55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B2B573-489B-4290-813E-6846FD0B9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817" y="642201"/>
            <a:ext cx="11707283" cy="1440599"/>
          </a:xfrm>
        </p:spPr>
        <p:txBody>
          <a:bodyPr vert="horz" lIns="144000" tIns="60960" rIns="121920" bIns="6096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Installation Steps: </a:t>
            </a:r>
            <a:r>
              <a:rPr lang="en-US" b="1" dirty="0"/>
              <a:t>USB Multilink Resources package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3. Click on the link.</a:t>
            </a:r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6B57B-578A-D54D-4193-C4D8880E7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B33EA-91D6-F140-A440-0A130B2A34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C555C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C555C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963D05-E170-4073-24BB-4872B681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Installation Guide to Debugger Driver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2856D-77BC-A01A-8F0A-F216A3BA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60" y="2567865"/>
            <a:ext cx="9914479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56613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767</Words>
  <Application>Microsoft Office PowerPoint</Application>
  <PresentationFormat>Widescreen</PresentationFormat>
  <Paragraphs>93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Aptos</vt:lpstr>
      <vt:lpstr>Arial</vt:lpstr>
      <vt:lpstr>Courier New</vt:lpstr>
      <vt:lpstr>McMaster Brighter World Theme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Installation Guide to Debugger Driver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Tridib Banik</dc:creator>
  <cp:lastModifiedBy>Tridib Banik</cp:lastModifiedBy>
  <cp:revision>2</cp:revision>
  <dcterms:created xsi:type="dcterms:W3CDTF">2025-08-28T01:21:20Z</dcterms:created>
  <dcterms:modified xsi:type="dcterms:W3CDTF">2025-08-30T17:16:47Z</dcterms:modified>
</cp:coreProperties>
</file>